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69" r:id="rId2"/>
    <p:sldId id="263" r:id="rId3"/>
    <p:sldId id="257" r:id="rId4"/>
    <p:sldId id="258" r:id="rId5"/>
    <p:sldId id="259" r:id="rId6"/>
    <p:sldId id="260" r:id="rId7"/>
    <p:sldId id="261" r:id="rId8"/>
    <p:sldId id="262" r:id="rId9"/>
    <p:sldId id="268" r:id="rId10"/>
    <p:sldId id="264" r:id="rId11"/>
    <p:sldId id="265" r:id="rId12"/>
    <p:sldId id="266" r:id="rId13"/>
    <p:sldId id="267" r:id="rId14"/>
    <p:sldId id="270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6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>
        <p:scale>
          <a:sx n="75" d="100"/>
          <a:sy n="75" d="100"/>
        </p:scale>
        <p:origin x="-498" y="-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9637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72592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01222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8114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3512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55184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6156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1393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98394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1564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4970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507360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705461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577339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26173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80DBE609-F3F2-45E6-BD6A-E03A8C86C1AE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120442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7A24AD68-089C-4467-A8F3-EA2BBCA6B44E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465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7E0D914D-B099-4142-A885-11F276715148}" type="datetimeFigureOut">
              <a:rPr lang="en-US" smtClean="0"/>
              <a:pPr/>
              <a:t>03/04/2021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27227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7162115" y="5315634"/>
            <a:ext cx="4232716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</a:rPr>
              <a:t>DRASHTI J BARAIYA </a:t>
            </a:r>
          </a:p>
          <a:p>
            <a:r>
              <a:rPr lang="en-US" sz="2400" b="1" u="sng" dirty="0">
                <a:solidFill>
                  <a:schemeClr val="bg1"/>
                </a:solidFill>
              </a:rPr>
              <a:t>YOGA LECTURER</a:t>
            </a:r>
          </a:p>
          <a:p>
            <a:r>
              <a:rPr lang="en-US" sz="2000" b="1" u="sng" dirty="0">
                <a:solidFill>
                  <a:schemeClr val="bg1"/>
                </a:solidFill>
              </a:rPr>
              <a:t>Shree </a:t>
            </a:r>
            <a:r>
              <a:rPr lang="en-US" sz="2000" b="1" u="sng" dirty="0" err="1">
                <a:solidFill>
                  <a:schemeClr val="bg1"/>
                </a:solidFill>
              </a:rPr>
              <a:t>somnth</a:t>
            </a:r>
            <a:r>
              <a:rPr lang="en-US" sz="2000" b="1" u="sng" dirty="0">
                <a:solidFill>
                  <a:schemeClr val="bg1"/>
                </a:solidFill>
              </a:rPr>
              <a:t> Sanskrit university</a:t>
            </a:r>
          </a:p>
          <a:p>
            <a:endParaRPr lang="en-US" sz="2400" b="1" u="sng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 bwMode="gray">
          <a:xfrm>
            <a:off x="1154954" y="2750215"/>
            <a:ext cx="9425960" cy="12731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gu-IN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ફેફ્સા અને ફેફ્સાથી થતા રોગની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gu-IN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યૌગિ</a:t>
            </a:r>
            <a:r>
              <a:rPr kumimoji="0" lang="en-US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gu-IN" sz="5400" b="0" i="0" u="none" strike="noStrike" kern="1200" cap="none" spc="0" normalizeH="0" baseline="0" noProof="0" smtClean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કચિકિત્સા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75858" y="1219199"/>
            <a:ext cx="4918364" cy="895630"/>
          </a:xfrm>
          <a:prstGeom prst="rect">
            <a:avLst/>
          </a:prstGeo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sz="3600" b="1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श्रीसोमनाथसंस्कृतविश्वविद्यालयः</a:t>
            </a: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  <a:defRPr/>
            </a:pPr>
            <a:r>
              <a:rPr lang="hi-IN" dirty="0" smtClean="0">
                <a:solidFill>
                  <a:schemeClr val="bg1"/>
                </a:solidFill>
                <a:latin typeface="ChanakyaBBTUni" pitchFamily="2" charset="0"/>
                <a:ea typeface="Arial Unicode MS" pitchFamily="34" charset="-128"/>
                <a:cs typeface="ChanakyaBBTUni" pitchFamily="2" charset="0"/>
              </a:rPr>
              <a:t>राजेन्द्रभुवन मार्गः, वेरावलम् – ३६२२६६ गीर सोमनाथः (गुजरातम्)</a:t>
            </a:r>
            <a:endParaRPr lang="en-US" dirty="0" smtClean="0">
              <a:solidFill>
                <a:schemeClr val="bg1"/>
              </a:solidFill>
              <a:latin typeface="ChanakyaBBTUni" pitchFamily="2" charset="0"/>
              <a:ea typeface="Arial Unicode MS" pitchFamily="34" charset="-128"/>
              <a:cs typeface="ChanakyaBBTUni" pitchFamily="2" charset="0"/>
            </a:endParaRPr>
          </a:p>
        </p:txBody>
      </p:sp>
      <p:pic>
        <p:nvPicPr>
          <p:cNvPr id="9" name="Picture 2" descr="G:\Janaki\SSSU\Logo copy1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E"/>
              </a:clrFrom>
              <a:clrTo>
                <a:srgbClr val="FF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73497" y="0"/>
            <a:ext cx="923086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8883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7"/>
            <a:ext cx="9425960" cy="1273143"/>
          </a:xfrm>
        </p:spPr>
        <p:txBody>
          <a:bodyPr/>
          <a:lstStyle/>
          <a:p>
            <a:r>
              <a:rPr lang="gu-IN" dirty="0" smtClean="0"/>
              <a:t>ફેફ્સા અને ફેફ્સાથી થતા </a:t>
            </a:r>
            <a:r>
              <a:rPr lang="gu-IN" dirty="0" smtClean="0"/>
              <a:t>રોગની</a:t>
            </a:r>
            <a:r>
              <a:rPr lang="en-US" dirty="0" smtClean="0"/>
              <a:t> </a:t>
            </a:r>
            <a:r>
              <a:rPr lang="gu-IN" dirty="0" smtClean="0"/>
              <a:t>યૌગિ</a:t>
            </a:r>
            <a:r>
              <a:rPr lang="en-US" dirty="0" smtClean="0"/>
              <a:t> </a:t>
            </a:r>
            <a:r>
              <a:rPr lang="gu-IN" dirty="0" smtClean="0"/>
              <a:t>કચિકિત્સા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65775" y="2571371"/>
            <a:ext cx="5996092" cy="3989211"/>
          </a:xfrm>
        </p:spPr>
      </p:pic>
      <p:sp>
        <p:nvSpPr>
          <p:cNvPr id="5" name="TextBox 4"/>
          <p:cNvSpPr txBox="1"/>
          <p:nvPr/>
        </p:nvSpPr>
        <p:spPr>
          <a:xfrm>
            <a:off x="3219914" y="3125965"/>
            <a:ext cx="644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dirty="0" smtClean="0"/>
              <a:t>નાક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346397" y="4083756"/>
            <a:ext cx="1715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dirty="0" smtClean="0"/>
              <a:t>જમણુ ફેફ્સુ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423378" y="3578578"/>
            <a:ext cx="16289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dirty="0" smtClean="0"/>
              <a:t>શ્વાસનળી</a:t>
            </a:r>
          </a:p>
          <a:p>
            <a:endParaRPr lang="gu-IN" dirty="0" smtClean="0"/>
          </a:p>
          <a:p>
            <a:r>
              <a:rPr lang="gu-IN" dirty="0" smtClean="0"/>
              <a:t> શ્વાસવાહીનીઓ</a:t>
            </a:r>
            <a:endParaRPr lang="gu-IN" dirty="0"/>
          </a:p>
        </p:txBody>
      </p:sp>
      <p:sp>
        <p:nvSpPr>
          <p:cNvPr id="3" name="TextBox 2"/>
          <p:cNvSpPr txBox="1"/>
          <p:nvPr/>
        </p:nvSpPr>
        <p:spPr>
          <a:xfrm>
            <a:off x="6423378" y="4954669"/>
            <a:ext cx="11320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err="1" smtClean="0"/>
              <a:t>વાયુ</a:t>
            </a:r>
            <a:r>
              <a:rPr lang="en-IN" dirty="0" smtClean="0"/>
              <a:t> </a:t>
            </a:r>
            <a:r>
              <a:rPr lang="en-IN" dirty="0" err="1" smtClean="0"/>
              <a:t>કોષ્ઠો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3471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6242" y="1018824"/>
            <a:ext cx="8761413" cy="706964"/>
          </a:xfrm>
        </p:spPr>
        <p:txBody>
          <a:bodyPr/>
          <a:lstStyle/>
          <a:p>
            <a:r>
              <a:rPr lang="en-IN" sz="8000" u="sng" dirty="0" smtClean="0">
                <a:solidFill>
                  <a:srgbClr val="FF0000"/>
                </a:solidFill>
              </a:rPr>
              <a:t>lungs</a:t>
            </a:r>
            <a:endParaRPr lang="en-US" sz="8000" u="sng" dirty="0">
              <a:solidFill>
                <a:srgbClr val="FF00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5764" y="2665730"/>
            <a:ext cx="3224784" cy="3291840"/>
          </a:xfrm>
        </p:spPr>
      </p:pic>
      <p:cxnSp>
        <p:nvCxnSpPr>
          <p:cNvPr id="8" name="Straight Arrow Connector 7"/>
          <p:cNvCxnSpPr/>
          <p:nvPr/>
        </p:nvCxnSpPr>
        <p:spPr>
          <a:xfrm>
            <a:off x="7665156" y="4730044"/>
            <a:ext cx="112889" cy="4515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721600" y="4646154"/>
            <a:ext cx="2325511" cy="1064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047111" y="4461488"/>
            <a:ext cx="1648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err="1" smtClean="0"/>
              <a:t>વાયુ</a:t>
            </a:r>
            <a:r>
              <a:rPr lang="en-IN" dirty="0" smtClean="0"/>
              <a:t> </a:t>
            </a:r>
            <a:r>
              <a:rPr lang="en-IN" dirty="0" err="1" smtClean="0"/>
              <a:t>કોષ્ઠો</a:t>
            </a:r>
            <a:r>
              <a:rPr lang="en-IN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71845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8000" dirty="0" smtClean="0">
                <a:solidFill>
                  <a:srgbClr val="FF0000"/>
                </a:solidFill>
              </a:rPr>
              <a:t>COPD DISEASE</a:t>
            </a:r>
            <a:endParaRPr lang="en-US" sz="8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C – CHRONIC</a:t>
            </a:r>
            <a:r>
              <a:rPr lang="gu-IN" dirty="0" smtClean="0"/>
              <a:t>     </a:t>
            </a:r>
            <a:r>
              <a:rPr lang="en-IN" dirty="0" smtClean="0"/>
              <a:t> </a:t>
            </a:r>
            <a:r>
              <a:rPr lang="gu-IN" dirty="0" smtClean="0"/>
              <a:t>વધારે સમય સુધી ચાલે</a:t>
            </a:r>
            <a:endParaRPr lang="en-IN" dirty="0" smtClean="0"/>
          </a:p>
          <a:p>
            <a:r>
              <a:rPr lang="en-IN" dirty="0" smtClean="0"/>
              <a:t>O – OBSTRUCTIVE</a:t>
            </a:r>
            <a:r>
              <a:rPr lang="gu-IN" dirty="0" smtClean="0"/>
              <a:t>  અવરોધક   </a:t>
            </a:r>
            <a:endParaRPr lang="en-IN" dirty="0" smtClean="0"/>
          </a:p>
          <a:p>
            <a:r>
              <a:rPr lang="en-IN" dirty="0" smtClean="0"/>
              <a:t>P  </a:t>
            </a:r>
            <a:r>
              <a:rPr lang="gu-IN" dirty="0" smtClean="0"/>
              <a:t>‌‌‌‌-</a:t>
            </a:r>
            <a:r>
              <a:rPr lang="en-IN" dirty="0" smtClean="0"/>
              <a:t> PLUMONARY</a:t>
            </a:r>
            <a:r>
              <a:rPr lang="gu-IN" dirty="0" smtClean="0"/>
              <a:t>  ફેફ્સા ને લગતુ</a:t>
            </a:r>
            <a:endParaRPr lang="en-IN" dirty="0" smtClean="0"/>
          </a:p>
          <a:p>
            <a:r>
              <a:rPr lang="en-IN" dirty="0" smtClean="0"/>
              <a:t>D – DISEASE</a:t>
            </a:r>
            <a:r>
              <a:rPr lang="gu-IN" dirty="0" smtClean="0"/>
              <a:t>         રોગ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82053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લક્ષણૉ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 </a:t>
            </a:r>
          </a:p>
          <a:p>
            <a:r>
              <a:rPr lang="gu-IN" dirty="0"/>
              <a:t>કફ ની સાથે ઉધરસ પણ ખુબ આવે છે. જે જલ્દી મટતિ નથી.</a:t>
            </a:r>
            <a:endParaRPr lang="en-US" dirty="0"/>
          </a:p>
          <a:p>
            <a:r>
              <a:rPr lang="gu-IN" dirty="0"/>
              <a:t>ચેસ્ટ માં દુખવો થાય છે. ચેસ્ટ માં મુંજરો થાય </a:t>
            </a:r>
            <a:r>
              <a:rPr lang="gu-IN" dirty="0" smtClean="0"/>
              <a:t>છે</a:t>
            </a:r>
          </a:p>
          <a:p>
            <a:r>
              <a:rPr lang="gu-IN" dirty="0" smtClean="0"/>
              <a:t>અન્ય બીજી કોઇ બીમારી</a:t>
            </a:r>
          </a:p>
          <a:p>
            <a:r>
              <a:rPr lang="gu-IN" dirty="0" smtClean="0"/>
              <a:t>શરીરમાં કમજોરી આવે </a:t>
            </a:r>
          </a:p>
          <a:p>
            <a:r>
              <a:rPr lang="gu-IN" dirty="0" smtClean="0"/>
              <a:t>વજન માં ઘટાડો </a:t>
            </a:r>
          </a:p>
          <a:p>
            <a:r>
              <a:rPr lang="gu-IN" dirty="0" smtClean="0"/>
              <a:t>થાક લાગવો</a:t>
            </a:r>
          </a:p>
          <a:p>
            <a:r>
              <a:rPr lang="gu-IN" dirty="0" smtClean="0"/>
              <a:t>હાથ પગ માં સોજા ચડવા</a:t>
            </a:r>
            <a:r>
              <a:rPr lang="en-IN" dirty="0" smtClean="0"/>
              <a:t> </a:t>
            </a:r>
            <a:r>
              <a:rPr lang="en-IN" dirty="0" err="1" smtClean="0"/>
              <a:t>હાથ</a:t>
            </a:r>
            <a:r>
              <a:rPr lang="en-IN" dirty="0" smtClean="0"/>
              <a:t> </a:t>
            </a:r>
            <a:r>
              <a:rPr lang="en-IN" dirty="0" err="1" smtClean="0"/>
              <a:t>પગ</a:t>
            </a:r>
            <a:r>
              <a:rPr lang="en-IN" dirty="0" smtClean="0"/>
              <a:t> </a:t>
            </a:r>
            <a:r>
              <a:rPr lang="en-IN" dirty="0" err="1" smtClean="0"/>
              <a:t>નીલા</a:t>
            </a:r>
            <a:r>
              <a:rPr lang="en-IN" dirty="0" smtClean="0"/>
              <a:t> </a:t>
            </a:r>
            <a:r>
              <a:rPr lang="en-IN" dirty="0" err="1" smtClean="0"/>
              <a:t>થવા</a:t>
            </a:r>
            <a:r>
              <a:rPr lang="en-IN" dirty="0" smtClean="0"/>
              <a:t> </a:t>
            </a:r>
            <a:r>
              <a:rPr lang="en-IN" dirty="0" err="1" smtClean="0"/>
              <a:t>લાગે</a:t>
            </a:r>
            <a:r>
              <a:rPr lang="en-IN" dirty="0" smtClean="0"/>
              <a:t>.</a:t>
            </a:r>
            <a:endParaRPr lang="gu-IN" dirty="0" smtClean="0"/>
          </a:p>
          <a:p>
            <a:r>
              <a:rPr lang="gu-IN" dirty="0" smtClean="0"/>
              <a:t>શરદી માં લોહી આવવું</a:t>
            </a:r>
            <a:endParaRPr lang="en-US" dirty="0"/>
          </a:p>
          <a:p>
            <a:pPr marL="0" indent="0" algn="r">
              <a:buNone/>
            </a:pPr>
            <a:endParaRPr lang="gu-IN" dirty="0" smtClean="0"/>
          </a:p>
          <a:p>
            <a:pPr marL="0" indent="0" algn="r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86483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39801"/>
            <a:ext cx="8761413" cy="706964"/>
          </a:xfrm>
        </p:spPr>
        <p:txBody>
          <a:bodyPr/>
          <a:lstStyle/>
          <a:p>
            <a:r>
              <a:rPr lang="gu-IN" sz="8000" dirty="0" smtClean="0">
                <a:solidFill>
                  <a:srgbClr val="FFFF00"/>
                </a:solidFill>
              </a:rPr>
              <a:t>કારણો</a:t>
            </a:r>
            <a:endParaRPr lang="en-US" sz="80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56954" y="446617"/>
            <a:ext cx="4839447" cy="3685116"/>
          </a:xfrm>
        </p:spPr>
      </p:pic>
      <p:sp>
        <p:nvSpPr>
          <p:cNvPr id="6" name="TextBox 5"/>
          <p:cNvSpPr txBox="1"/>
          <p:nvPr/>
        </p:nvSpPr>
        <p:spPr>
          <a:xfrm>
            <a:off x="1245264" y="2762029"/>
            <a:ext cx="2693366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6000" dirty="0" smtClean="0">
                <a:solidFill>
                  <a:srgbClr val="FF0000"/>
                </a:solidFill>
              </a:rPr>
              <a:t>ધુમ્રપાન</a:t>
            </a:r>
          </a:p>
          <a:p>
            <a:endParaRPr lang="gu-IN" sz="4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u-IN" sz="4000" dirty="0" smtClean="0"/>
              <a:t>સિગારેટ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gu-IN" sz="4000" dirty="0" smtClean="0"/>
              <a:t>બીડી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48225" y="4325408"/>
            <a:ext cx="7343775" cy="229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7762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sz="8000" dirty="0" smtClean="0">
                <a:solidFill>
                  <a:srgbClr val="FFFF00"/>
                </a:solidFill>
              </a:rPr>
              <a:t>કારણો</a:t>
            </a:r>
            <a:endParaRPr lang="en-US" sz="80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9200" y="2948869"/>
            <a:ext cx="4169244" cy="3909131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935041" y="2948869"/>
            <a:ext cx="4624781" cy="386975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58544" y="2304154"/>
            <a:ext cx="33487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gu-IN" sz="4000" dirty="0" smtClean="0">
                <a:solidFill>
                  <a:srgbClr val="FF0000"/>
                </a:solidFill>
              </a:rPr>
              <a:t>કેમિકલ ધુમાડો</a:t>
            </a:r>
            <a:endParaRPr lang="gu-IN" sz="4000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10315" y="2304154"/>
            <a:ext cx="40495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4000" dirty="0" smtClean="0">
                <a:solidFill>
                  <a:srgbClr val="FF0000"/>
                </a:solidFill>
              </a:rPr>
              <a:t>બીજોઅન્ય ધુમાડો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46392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sz="8000" dirty="0" smtClean="0">
                <a:solidFill>
                  <a:srgbClr val="FFFF00"/>
                </a:solidFill>
              </a:rPr>
              <a:t>કારણો</a:t>
            </a:r>
            <a:endParaRPr lang="en-US" sz="8000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7463372" y="2449689"/>
            <a:ext cx="4116024" cy="3657600"/>
          </a:xfrm>
        </p:spPr>
      </p:pic>
      <p:sp>
        <p:nvSpPr>
          <p:cNvPr id="5" name="TextBox 4"/>
          <p:cNvSpPr txBox="1"/>
          <p:nvPr/>
        </p:nvSpPr>
        <p:spPr>
          <a:xfrm>
            <a:off x="680707" y="4762310"/>
            <a:ext cx="4868640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dirty="0" smtClean="0">
                <a:solidFill>
                  <a:srgbClr val="FF0000"/>
                </a:solidFill>
              </a:rPr>
              <a:t>2</a:t>
            </a:r>
            <a:r>
              <a:rPr lang="gu-IN" dirty="0" smtClean="0"/>
              <a:t> </a:t>
            </a:r>
            <a:r>
              <a:rPr lang="gu-IN" dirty="0" smtClean="0">
                <a:solidFill>
                  <a:srgbClr val="FF0000"/>
                </a:solidFill>
              </a:rPr>
              <a:t>એમ્ફીસીમા-</a:t>
            </a:r>
          </a:p>
          <a:p>
            <a:r>
              <a:rPr lang="gu-IN" dirty="0" smtClean="0"/>
              <a:t>લક્ષણો-શ્વાસ માં તકલીફ</a:t>
            </a:r>
          </a:p>
          <a:p>
            <a:r>
              <a:rPr lang="gu-IN" dirty="0" smtClean="0"/>
              <a:t>.      - શ્વાસ લેતા સમયે ગળા માં અવાજ અવવો </a:t>
            </a:r>
          </a:p>
          <a:p>
            <a:r>
              <a:rPr lang="gu-IN" dirty="0" smtClean="0"/>
              <a:t>       - છાતી માં દુઃખે</a:t>
            </a:r>
          </a:p>
          <a:p>
            <a:r>
              <a:rPr lang="gu-IN" dirty="0" smtClean="0"/>
              <a:t>      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0707" y="2280356"/>
            <a:ext cx="393569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dirty="0" smtClean="0">
                <a:solidFill>
                  <a:srgbClr val="FF0000"/>
                </a:solidFill>
              </a:rPr>
              <a:t>1-ક્રોનિક બ્રોકાઈટીસ-</a:t>
            </a:r>
          </a:p>
          <a:p>
            <a:r>
              <a:rPr lang="gu-IN" dirty="0" smtClean="0"/>
              <a:t>લક્ષણો -વધારે પડતી શરદી</a:t>
            </a:r>
          </a:p>
          <a:p>
            <a:r>
              <a:rPr lang="gu-IN" dirty="0" smtClean="0"/>
              <a:t>        -કફ વારંવાર અવવો</a:t>
            </a:r>
          </a:p>
          <a:p>
            <a:r>
              <a:rPr lang="gu-IN" dirty="0" smtClean="0"/>
              <a:t>        -શ્વાસ લેવામાં તકલીફ થવી</a:t>
            </a:r>
          </a:p>
          <a:p>
            <a:r>
              <a:rPr lang="gu-IN" dirty="0" smtClean="0"/>
              <a:t>        -શ્વાસ પ્રણાલી રુકાવટ આઆવવી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56645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 </a:t>
            </a:r>
            <a:r>
              <a:rPr lang="en-IN" dirty="0" err="1" smtClean="0"/>
              <a:t>પદ્ધતિ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930" y="2445455"/>
            <a:ext cx="8761412" cy="3416300"/>
          </a:xfrm>
        </p:spPr>
        <p:txBody>
          <a:bodyPr/>
          <a:lstStyle/>
          <a:p>
            <a:pPr marL="0" indent="0">
              <a:buNone/>
            </a:pPr>
            <a:r>
              <a:rPr lang="en-IN" dirty="0" err="1" smtClean="0"/>
              <a:t>સામાન્ય</a:t>
            </a:r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-</a:t>
            </a:r>
          </a:p>
          <a:p>
            <a:pPr marL="0" indent="0">
              <a:buNone/>
            </a:pPr>
            <a:r>
              <a:rPr lang="en-IN" dirty="0" err="1" smtClean="0"/>
              <a:t>ખામી</a:t>
            </a:r>
            <a:r>
              <a:rPr lang="en-IN" dirty="0" smtClean="0"/>
              <a:t> </a:t>
            </a:r>
            <a:r>
              <a:rPr lang="en-IN" dirty="0" err="1" smtClean="0"/>
              <a:t>યુક્ત</a:t>
            </a:r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 </a:t>
            </a:r>
            <a:r>
              <a:rPr lang="en-IN" dirty="0"/>
              <a:t>-</a:t>
            </a:r>
            <a:r>
              <a:rPr lang="en-IN" dirty="0" smtClean="0"/>
              <a:t> </a:t>
            </a:r>
            <a:r>
              <a:rPr lang="en-IN" dirty="0" err="1" smtClean="0"/>
              <a:t>છીછરું</a:t>
            </a:r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 – 500</a:t>
            </a:r>
          </a:p>
          <a:p>
            <a:pPr marL="0" indent="0">
              <a:buNone/>
            </a:pPr>
            <a:r>
              <a:rPr lang="en-IN" dirty="0" smtClean="0"/>
              <a:t>                          -</a:t>
            </a:r>
            <a:r>
              <a:rPr lang="en-IN" dirty="0" err="1" smtClean="0"/>
              <a:t>વક્ષીય</a:t>
            </a:r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 -  1000</a:t>
            </a:r>
          </a:p>
          <a:p>
            <a:pPr marL="0" indent="0">
              <a:buNone/>
            </a:pPr>
            <a:r>
              <a:rPr lang="en-IN" dirty="0" smtClean="0"/>
              <a:t>                          -</a:t>
            </a:r>
            <a:r>
              <a:rPr lang="en-IN" dirty="0" err="1" smtClean="0"/>
              <a:t>ઉદરીય</a:t>
            </a:r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 – 1500</a:t>
            </a:r>
          </a:p>
          <a:p>
            <a:pPr marL="0" indent="0">
              <a:buNone/>
            </a:pPr>
            <a:r>
              <a:rPr lang="en-IN" dirty="0" err="1" smtClean="0"/>
              <a:t>યૌગિક</a:t>
            </a:r>
            <a:r>
              <a:rPr lang="en-IN" dirty="0" smtClean="0"/>
              <a:t> </a:t>
            </a:r>
            <a:r>
              <a:rPr lang="en-IN" dirty="0" err="1" smtClean="0"/>
              <a:t>શ્વસન</a:t>
            </a:r>
            <a:r>
              <a:rPr lang="en-IN" dirty="0" smtClean="0"/>
              <a:t> -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1695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775" y="849490"/>
            <a:ext cx="8761413" cy="706964"/>
          </a:xfrm>
        </p:spPr>
        <p:txBody>
          <a:bodyPr/>
          <a:lstStyle/>
          <a:p>
            <a:r>
              <a:rPr lang="gu-IN" dirty="0" smtClean="0"/>
              <a:t>COPD યૌગિક ઉપચાર  </a:t>
            </a:r>
            <a:br>
              <a:rPr lang="gu-IN" dirty="0" smtClean="0"/>
            </a:br>
            <a:r>
              <a:rPr lang="gu-IN" dirty="0" smtClean="0">
                <a:solidFill>
                  <a:srgbClr val="FFFF00"/>
                </a:solidFill>
              </a:rPr>
              <a:t>-આસન</a:t>
            </a:r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-6697"/>
          <a:stretch/>
        </p:blipFill>
        <p:spPr>
          <a:xfrm>
            <a:off x="393700" y="2881489"/>
            <a:ext cx="4594577" cy="4073878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6794499" y="2897011"/>
            <a:ext cx="4594577" cy="38523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34121" y="2393246"/>
            <a:ext cx="87414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2000" dirty="0" smtClean="0">
                <a:solidFill>
                  <a:srgbClr val="FF0000"/>
                </a:solidFill>
              </a:rPr>
              <a:t>પદ્માસન                                                                     સુખાસન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9461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પ્રાણાયામ</a:t>
            </a:r>
            <a:endParaRPr lang="en-US" dirty="0"/>
          </a:p>
        </p:txBody>
      </p:sp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6429" y="3132478"/>
            <a:ext cx="2562225" cy="3416300"/>
          </a:xfr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-7184" y="3194754"/>
            <a:ext cx="2885852" cy="327378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/>
        </p:blipFill>
        <p:spPr>
          <a:xfrm>
            <a:off x="2878669" y="3194756"/>
            <a:ext cx="2752746" cy="327377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165891" y="2430615"/>
            <a:ext cx="3583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4000" dirty="0" smtClean="0">
                <a:solidFill>
                  <a:srgbClr val="FF0000"/>
                </a:solidFill>
              </a:rPr>
              <a:t>અનુલોમ વિલોમ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677" y="3183464"/>
            <a:ext cx="10062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gu-IN" dirty="0" smtClean="0"/>
              <a:t>         </a:t>
            </a:r>
            <a:endParaRPr lang="en-US" dirty="0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264" t="-1317" r="-2794" b="-695"/>
          <a:stretch/>
        </p:blipFill>
        <p:spPr>
          <a:xfrm>
            <a:off x="9128654" y="2986618"/>
            <a:ext cx="2915539" cy="356216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873067" y="2278732"/>
            <a:ext cx="15953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gu-IN" sz="4000" dirty="0" smtClean="0">
                <a:solidFill>
                  <a:srgbClr val="FF0000"/>
                </a:solidFill>
              </a:rPr>
              <a:t>ભસ્ત્રિકા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892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gu-IN" dirty="0" smtClean="0"/>
              <a:t>ષટ્કર્મ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2736" y="3415418"/>
            <a:ext cx="2190750" cy="208597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7469" y="3547797"/>
            <a:ext cx="3776486" cy="236449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29009" y="2664178"/>
            <a:ext cx="101825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400" dirty="0" err="1" smtClean="0">
                <a:solidFill>
                  <a:srgbClr val="FF0000"/>
                </a:solidFill>
              </a:rPr>
              <a:t>કપાલભાતિ</a:t>
            </a:r>
            <a:r>
              <a:rPr lang="en-IN" sz="2400" dirty="0" smtClean="0">
                <a:solidFill>
                  <a:srgbClr val="FF0000"/>
                </a:solidFill>
              </a:rPr>
              <a:t>                                                           </a:t>
            </a:r>
            <a:r>
              <a:rPr lang="en-IN" sz="2400" dirty="0" err="1" smtClean="0">
                <a:solidFill>
                  <a:srgbClr val="FF0000"/>
                </a:solidFill>
              </a:rPr>
              <a:t>વમનધૌતી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6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/>
              <a:t>ધ્યાન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/>
        </p:blipFill>
        <p:spPr>
          <a:xfrm>
            <a:off x="4287044" y="2603500"/>
            <a:ext cx="2562225" cy="3416300"/>
          </a:xfrm>
        </p:spPr>
      </p:pic>
    </p:spTree>
    <p:extLst>
      <p:ext uri="{BB962C8B-B14F-4D97-AF65-F5344CB8AC3E}">
        <p14:creationId xmlns:p14="http://schemas.microsoft.com/office/powerpoint/2010/main" xmlns="" val="579616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623733" y="3111321"/>
            <a:ext cx="4600940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9600" dirty="0" err="1" smtClean="0">
                <a:solidFill>
                  <a:srgbClr val="FF0000"/>
                </a:solidFill>
              </a:rPr>
              <a:t>ધન્યવાદ</a:t>
            </a:r>
            <a:endParaRPr 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06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676</TotalTime>
  <Words>167</Words>
  <Application>Microsoft Office PowerPoint</Application>
  <PresentationFormat>Custom</PresentationFormat>
  <Paragraphs>65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Ion Boardroom</vt:lpstr>
      <vt:lpstr>Slide 1</vt:lpstr>
      <vt:lpstr>ફેફ્સા અને ફેફ્સાથી થતા રોગની યૌગિ કચિકિત્સા </vt:lpstr>
      <vt:lpstr>lungs</vt:lpstr>
      <vt:lpstr>COPD DISEASE</vt:lpstr>
      <vt:lpstr>લક્ષણૉ</vt:lpstr>
      <vt:lpstr>કારણો</vt:lpstr>
      <vt:lpstr>કારણો</vt:lpstr>
      <vt:lpstr>કારણો</vt:lpstr>
      <vt:lpstr> શ્વસન પદ્ધતિ</vt:lpstr>
      <vt:lpstr>COPD યૌગિક ઉપચાર   -આસન</vt:lpstr>
      <vt:lpstr>પ્રાણાયામ</vt:lpstr>
      <vt:lpstr>ષટ્કર્મ</vt:lpstr>
      <vt:lpstr>ધ્યાન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lungs</dc:title>
  <dc:creator>MAA</dc:creator>
  <cp:lastModifiedBy>Dr. Janakisharan Acharya</cp:lastModifiedBy>
  <cp:revision>50</cp:revision>
  <dcterms:created xsi:type="dcterms:W3CDTF">2020-02-05T04:35:45Z</dcterms:created>
  <dcterms:modified xsi:type="dcterms:W3CDTF">2021-04-03T17:24:41Z</dcterms:modified>
</cp:coreProperties>
</file>